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0"/>
  </p:notesMasterIdLst>
  <p:sldIdLst>
    <p:sldId id="325" r:id="rId2"/>
    <p:sldId id="298" r:id="rId3"/>
    <p:sldId id="300" r:id="rId4"/>
    <p:sldId id="318" r:id="rId5"/>
    <p:sldId id="320" r:id="rId6"/>
    <p:sldId id="321" r:id="rId7"/>
    <p:sldId id="311" r:id="rId8"/>
    <p:sldId id="257" r:id="rId9"/>
    <p:sldId id="258" r:id="rId10"/>
    <p:sldId id="259" r:id="rId11"/>
    <p:sldId id="303" r:id="rId12"/>
    <p:sldId id="279" r:id="rId13"/>
    <p:sldId id="281" r:id="rId14"/>
    <p:sldId id="302" r:id="rId15"/>
    <p:sldId id="260" r:id="rId16"/>
    <p:sldId id="312" r:id="rId17"/>
    <p:sldId id="313" r:id="rId18"/>
    <p:sldId id="314" r:id="rId19"/>
    <p:sldId id="315" r:id="rId20"/>
    <p:sldId id="323" r:id="rId21"/>
    <p:sldId id="262" r:id="rId22"/>
    <p:sldId id="289" r:id="rId23"/>
    <p:sldId id="265" r:id="rId24"/>
    <p:sldId id="266" r:id="rId25"/>
    <p:sldId id="322" r:id="rId26"/>
    <p:sldId id="264" r:id="rId27"/>
    <p:sldId id="324" r:id="rId28"/>
    <p:sldId id="297" r:id="rId29"/>
    <p:sldId id="274" r:id="rId30"/>
    <p:sldId id="305" r:id="rId31"/>
    <p:sldId id="309" r:id="rId32"/>
    <p:sldId id="268" r:id="rId33"/>
    <p:sldId id="307" r:id="rId34"/>
    <p:sldId id="287" r:id="rId35"/>
    <p:sldId id="310" r:id="rId36"/>
    <p:sldId id="291" r:id="rId37"/>
    <p:sldId id="273" r:id="rId38"/>
    <p:sldId id="275" r:id="rId3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429" autoAdjust="0"/>
    <p:restoredTop sz="90145" autoAdjust="0"/>
  </p:normalViewPr>
  <p:slideViewPr>
    <p:cSldViewPr>
      <p:cViewPr>
        <p:scale>
          <a:sx n="80" d="100"/>
          <a:sy n="80" d="100"/>
        </p:scale>
        <p:origin x="-6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10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2BC2C-0F64-4DF4-B60E-FC3C0172BE3F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CC9C1-BA62-47F0-85B2-C6BC98046C4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C9C1-BA62-47F0-85B2-C6BC98046C4A}" type="slidenum">
              <a:rPr lang="it-IT" smtClean="0"/>
              <a:pPr/>
              <a:t>37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CC9C1-BA62-47F0-85B2-C6BC98046C4A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8533F2-FE14-4A8C-8EE6-8C44CD734C27}" type="datetimeFigureOut">
              <a:rPr lang="it-IT" smtClean="0"/>
              <a:pPr/>
              <a:t>01/03/2013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671D94-8A45-43D8-B6D1-987F26D67F93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                                          </a:t>
            </a:r>
            <a:r>
              <a:rPr lang="it-IT" sz="3600" dirty="0" err="1" smtClean="0">
                <a:solidFill>
                  <a:srgbClr val="FFC000"/>
                </a:solidFill>
              </a:rPr>
              <a:t>PierMaria</a:t>
            </a:r>
            <a:r>
              <a:rPr lang="it-IT" sz="3600" dirty="0" smtClean="0">
                <a:solidFill>
                  <a:srgbClr val="FFC000"/>
                </a:solidFill>
              </a:rPr>
              <a:t>  </a:t>
            </a:r>
            <a:r>
              <a:rPr lang="it-IT" sz="3600" dirty="0" err="1" smtClean="0">
                <a:solidFill>
                  <a:srgbClr val="FFC000"/>
                </a:solidFill>
              </a:rPr>
              <a:t>Bonacina</a:t>
            </a:r>
            <a:endParaRPr lang="it-IT" sz="3600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               </a:t>
            </a:r>
          </a:p>
          <a:p>
            <a:pPr>
              <a:buNone/>
            </a:pPr>
            <a:r>
              <a:rPr lang="it-IT" dirty="0" smtClean="0">
                <a:latin typeface="DotumChe" pitchFamily="49" charset="-127"/>
                <a:ea typeface="DotumChe" pitchFamily="49" charset="-127"/>
              </a:rPr>
              <a:t> </a:t>
            </a:r>
            <a:r>
              <a:rPr lang="it-IT" dirty="0" smtClean="0">
                <a:latin typeface="DotumChe" pitchFamily="49" charset="-127"/>
                <a:ea typeface="DotumChe" pitchFamily="49" charset="-127"/>
              </a:rPr>
              <a:t>    </a:t>
            </a:r>
          </a:p>
          <a:p>
            <a:pPr>
              <a:buNone/>
            </a:pPr>
            <a:r>
              <a:rPr lang="it-IT" sz="5400" dirty="0" smtClean="0">
                <a:latin typeface="DotumChe" pitchFamily="49" charset="-127"/>
                <a:ea typeface="DotumChe" pitchFamily="49" charset="-127"/>
                <a:cs typeface="Arial Unicode MS" pitchFamily="34" charset="-128"/>
              </a:rPr>
              <a:t> </a:t>
            </a:r>
            <a:r>
              <a:rPr lang="it-IT" sz="5400" dirty="0" smtClean="0">
                <a:latin typeface="DotumChe" pitchFamily="49" charset="-127"/>
                <a:ea typeface="DotumChe" pitchFamily="49" charset="-127"/>
                <a:cs typeface="Arial Unicode MS" pitchFamily="34" charset="-128"/>
              </a:rPr>
              <a:t>  </a:t>
            </a:r>
            <a:r>
              <a:rPr lang="it-IT" sz="5400" b="1" i="1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Sono  Libero ?</a:t>
            </a:r>
            <a:endParaRPr lang="it-IT" sz="5400" b="1" i="1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Per </a:t>
            </a:r>
            <a:r>
              <a:rPr lang="it-IT" sz="2800" dirty="0" smtClean="0"/>
              <a:t>il trasudare del mito di Bacco </a:t>
            </a:r>
            <a:r>
              <a:rPr lang="it-IT" sz="2800" dirty="0" smtClean="0"/>
              <a:t>dall’inconscio collettivo </a:t>
            </a:r>
            <a:r>
              <a:rPr lang="it-IT" sz="2800" dirty="0" smtClean="0"/>
              <a:t>nell’inconscio personale,  ognuno ha in sé   </a:t>
            </a:r>
            <a:r>
              <a:rPr lang="it-IT" sz="2800" b="1" i="1" dirty="0" smtClean="0"/>
              <a:t>l’idea-desiderio,</a:t>
            </a:r>
            <a:r>
              <a:rPr lang="it-IT" sz="2800" dirty="0" smtClean="0"/>
              <a:t> che ne sia cosciente oppure no, di vivere e agire la libertà additata dal dio </a:t>
            </a:r>
            <a:r>
              <a:rPr lang="it-IT" sz="2800" dirty="0" err="1" smtClean="0"/>
              <a:t>Liber</a:t>
            </a:r>
            <a:r>
              <a:rPr lang="it-IT" sz="2800" dirty="0" smtClean="0"/>
              <a:t>. </a:t>
            </a:r>
          </a:p>
          <a:p>
            <a:pPr algn="just">
              <a:buNone/>
            </a:pPr>
            <a:r>
              <a:rPr lang="it-IT" sz="2800" dirty="0" smtClean="0"/>
              <a:t>La prima energia di </a:t>
            </a:r>
          </a:p>
          <a:p>
            <a:pPr algn="just">
              <a:buNone/>
            </a:pPr>
            <a:r>
              <a:rPr lang="it-IT" sz="2800" dirty="0" smtClean="0"/>
              <a:t>libertà </a:t>
            </a:r>
            <a:r>
              <a:rPr lang="it-IT" sz="2800" dirty="0" smtClean="0"/>
              <a:t>che si desidera</a:t>
            </a:r>
            <a:r>
              <a:rPr lang="it-IT" sz="2800" dirty="0" smtClean="0"/>
              <a:t> </a:t>
            </a: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è </a:t>
            </a:r>
            <a:r>
              <a:rPr lang="it-IT" sz="2800" dirty="0" smtClean="0"/>
              <a:t>il poter</a:t>
            </a:r>
            <a:r>
              <a:rPr lang="it-IT" sz="2800" dirty="0" smtClean="0"/>
              <a:t> realizzare </a:t>
            </a: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i  propri  </a:t>
            </a: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baccanali </a:t>
            </a:r>
          </a:p>
          <a:p>
            <a:pPr algn="just">
              <a:buNone/>
            </a:pPr>
            <a:r>
              <a:rPr lang="it-IT" sz="2800" dirty="0" smtClean="0"/>
              <a:t>istintuali</a:t>
            </a:r>
            <a:r>
              <a:rPr lang="it-IT" dirty="0" smtClean="0"/>
              <a:t>. </a:t>
            </a:r>
          </a:p>
          <a:p>
            <a:pPr algn="just"/>
            <a:endParaRPr lang="it-IT" dirty="0" smtClean="0"/>
          </a:p>
        </p:txBody>
      </p:sp>
      <p:pic>
        <p:nvPicPr>
          <p:cNvPr id="5124" name="Picture 4" descr="C:\Users\Pieromaria\Desktop\1407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852936"/>
            <a:ext cx="4824536" cy="3652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3200" dirty="0" smtClean="0"/>
          </a:p>
          <a:p>
            <a:pPr algn="just">
              <a:buNone/>
            </a:pPr>
            <a:endParaRPr lang="it-IT" sz="3200" dirty="0" smtClean="0"/>
          </a:p>
          <a:p>
            <a:pPr algn="just">
              <a:buNone/>
            </a:pPr>
            <a:r>
              <a:rPr lang="it-IT" sz="3200" dirty="0" smtClean="0"/>
              <a:t>Tenendo </a:t>
            </a:r>
            <a:r>
              <a:rPr lang="it-IT" sz="3200" dirty="0" smtClean="0"/>
              <a:t>presente che noi non abbiamo un inconscio, ma </a:t>
            </a:r>
            <a:r>
              <a:rPr lang="it-IT" sz="3200" i="1" dirty="0" smtClean="0"/>
              <a:t>l’inconscio ha noi</a:t>
            </a:r>
            <a:r>
              <a:rPr lang="it-IT" sz="3200" dirty="0" smtClean="0"/>
              <a:t>, l’inconscio ci guida. Come attestano le leggi psicologiche (8°, 9°, 10°), gli istinti, gli impulsi, i desideri e le emozioni esigono manifestazione.  </a:t>
            </a:r>
          </a:p>
          <a:p>
            <a:pPr algn="just"/>
            <a:endParaRPr lang="it-IT" sz="3200" dirty="0" smtClean="0"/>
          </a:p>
          <a:p>
            <a:pPr algn="just">
              <a:buNone/>
            </a:pPr>
            <a:r>
              <a:rPr lang="it-IT" sz="3200" dirty="0" smtClean="0"/>
              <a:t>Le energie </a:t>
            </a:r>
            <a:r>
              <a:rPr lang="it-IT" sz="3200" dirty="0" smtClean="0"/>
              <a:t>istintuali e pulsionali </a:t>
            </a:r>
            <a:r>
              <a:rPr lang="it-IT" sz="3200" dirty="0" smtClean="0"/>
              <a:t>del dio Bacco chiedono, anzi pretendono da noi, manifestazione.  </a:t>
            </a:r>
          </a:p>
          <a:p>
            <a:pPr algn="just"/>
            <a:endParaRPr lang="it-IT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</a:t>
            </a:r>
            <a:r>
              <a:rPr lang="it-IT" sz="2800" dirty="0" smtClean="0"/>
              <a:t>   </a:t>
            </a:r>
            <a:r>
              <a:rPr lang="it-IT" sz="2800" dirty="0" smtClean="0"/>
              <a:t>Vi </a:t>
            </a:r>
            <a:r>
              <a:rPr lang="it-IT" sz="2800" dirty="0" smtClean="0"/>
              <a:t>è  un inconscio inferiore, ma è altrettanto vero che esistono l’inconscio medio e superiore,  ciascuno dei quali racchiude  un desiderio di libertà con differenti qualità e aspettative rispetto </a:t>
            </a:r>
            <a:r>
              <a:rPr lang="it-IT" sz="2800" dirty="0" smtClean="0"/>
              <a:t>a quelle dell’Eros. </a:t>
            </a: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  Ma </a:t>
            </a:r>
            <a:r>
              <a:rPr lang="it-IT" sz="2800" dirty="0" smtClean="0"/>
              <a:t>è pur vero che durante l’esistenza dobbiamo percorrere una strada di sviluppo che inizia dalla </a:t>
            </a:r>
            <a:r>
              <a:rPr lang="it-IT" sz="2800" b="1" i="1" dirty="0" smtClean="0"/>
              <a:t>funzione istintuale</a:t>
            </a:r>
            <a:r>
              <a:rPr lang="it-IT" sz="2800" dirty="0" smtClean="0"/>
              <a:t>. Solo  successivamente, dopo aver conosciuto, posseduto e trasformato gli archetipi istintuali </a:t>
            </a:r>
            <a:r>
              <a:rPr lang="it-IT" sz="2800" dirty="0" smtClean="0"/>
              <a:t>possiamo</a:t>
            </a:r>
            <a:r>
              <a:rPr lang="it-IT" sz="2800" dirty="0" smtClean="0"/>
              <a:t> avviarci sui successivi </a:t>
            </a:r>
            <a:r>
              <a:rPr lang="it-IT" sz="2800" dirty="0" smtClean="0"/>
              <a:t>gradini di libertà tendenti alla libera realizzazione emotiva, </a:t>
            </a:r>
            <a:r>
              <a:rPr lang="it-IT" sz="2800" dirty="0" err="1" smtClean="0"/>
              <a:t>mentale…e</a:t>
            </a:r>
            <a:r>
              <a:rPr lang="it-IT" sz="2800" dirty="0" smtClean="0"/>
              <a:t>  oltre.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10473896">
            <a:off x="526136" y="-484054"/>
            <a:ext cx="8117442" cy="10202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136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smtClean="0"/>
              <a:t>All</a:t>
            </a:r>
            <a:r>
              <a:rPr lang="it-IT" dirty="0" smtClean="0"/>
              <a:t>’ energia del </a:t>
            </a:r>
            <a:r>
              <a:rPr lang="it-IT" dirty="0" smtClean="0"/>
              <a:t>desiderio-istintuale si </a:t>
            </a:r>
            <a:r>
              <a:rPr lang="it-IT" dirty="0" smtClean="0"/>
              <a:t>possono far intraprendere,  semplificando, tre strade. </a:t>
            </a:r>
          </a:p>
          <a:p>
            <a:pPr algn="just">
              <a:buNone/>
            </a:pPr>
            <a:r>
              <a:rPr lang="it-IT" dirty="0" smtClean="0"/>
              <a:t>Prima strada:</a:t>
            </a:r>
          </a:p>
          <a:p>
            <a:pPr algn="just">
              <a:buNone/>
            </a:pPr>
            <a:r>
              <a:rPr lang="it-IT" dirty="0" smtClean="0"/>
              <a:t>la </a:t>
            </a:r>
            <a:r>
              <a:rPr lang="it-IT" b="1" i="1" dirty="0" smtClean="0"/>
              <a:t>negazione:</a:t>
            </a:r>
            <a:r>
              <a:rPr lang="it-IT" dirty="0" smtClean="0"/>
              <a:t> attuare, cioè, il meccanismo psichico di difesa della </a:t>
            </a:r>
            <a:r>
              <a:rPr lang="it-IT" i="1" dirty="0" smtClean="0"/>
              <a:t>rimozione</a:t>
            </a:r>
            <a:r>
              <a:rPr lang="it-IT" dirty="0" smtClean="0"/>
              <a:t> che consente di non essere consapevoli della presenza di queste energie istintuali in se stessi. </a:t>
            </a:r>
          </a:p>
          <a:p>
            <a:pPr algn="just">
              <a:buNone/>
            </a:pPr>
            <a:r>
              <a:rPr lang="it-IT" dirty="0" smtClean="0"/>
              <a:t>In tal caso l’energia, che richiede di essere convogliata nei baccanali, si trasmuta in disturbi </a:t>
            </a:r>
            <a:r>
              <a:rPr lang="it-IT" dirty="0" smtClean="0"/>
              <a:t>psichici, nevrotici </a:t>
            </a:r>
            <a:r>
              <a:rPr lang="it-IT" dirty="0" smtClean="0"/>
              <a:t>o psicosomatici di varia natura.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18864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Importanza </a:t>
            </a:r>
            <a:r>
              <a:rPr lang="it-IT" dirty="0" smtClean="0"/>
              <a:t>quindi, qualora si neghi Bacco in se stessi, di rintracciare e conoscere, prima di asserire di essere liberi, quale meccanismo di difesa psichico si stia  attivando per gestirla:</a:t>
            </a:r>
          </a:p>
          <a:p>
            <a:pPr algn="just">
              <a:buNone/>
            </a:pPr>
            <a:r>
              <a:rPr lang="it-IT" dirty="0" smtClean="0"/>
              <a:t>   la </a:t>
            </a:r>
            <a:r>
              <a:rPr lang="it-IT" dirty="0" smtClean="0"/>
              <a:t>scissione, la proiezione,la regressione, l’isolamento, lo spostamento, la formazione reattiva, la pseudo-sublimazione, l’identificazione, la razionalizzazione</a:t>
            </a:r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</a:t>
            </a:r>
          </a:p>
          <a:p>
            <a:pPr algn="just">
              <a:buNone/>
            </a:pPr>
            <a:r>
              <a:rPr lang="it-IT" dirty="0" smtClean="0"/>
              <a:t>Q</a:t>
            </a:r>
            <a:r>
              <a:rPr lang="it-IT" dirty="0" smtClean="0"/>
              <a:t>uesti meccanismi di difesa, come </a:t>
            </a:r>
            <a:r>
              <a:rPr lang="it-IT" dirty="0" smtClean="0"/>
              <a:t>lenti </a:t>
            </a:r>
            <a:r>
              <a:rPr lang="it-IT" dirty="0" smtClean="0"/>
              <a:t>psichiche,  </a:t>
            </a:r>
            <a:r>
              <a:rPr lang="it-IT" dirty="0" smtClean="0"/>
              <a:t>deformano la visione dell’esistenza alterando e distorcendo le altre libertà, di cui </a:t>
            </a:r>
            <a:r>
              <a:rPr lang="it-IT" dirty="0" smtClean="0"/>
              <a:t>dirò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548680"/>
            <a:ext cx="8229600" cy="720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Un’altra strada psichica non rimuove, ma </a:t>
            </a:r>
            <a:r>
              <a:rPr lang="it-IT" b="1" dirty="0" smtClean="0"/>
              <a:t>acconsente alla manifestazione </a:t>
            </a:r>
            <a:r>
              <a:rPr lang="it-IT" dirty="0" smtClean="0"/>
              <a:t>delle energie-desiderio di </a:t>
            </a:r>
            <a:r>
              <a:rPr lang="it-IT" dirty="0" err="1" smtClean="0"/>
              <a:t>Liber</a:t>
            </a:r>
            <a:r>
              <a:rPr lang="it-IT" dirty="0" smtClean="0"/>
              <a:t>. Questa seconda strada le lascia scorrere agendole in multiformi ‘</a:t>
            </a:r>
            <a:r>
              <a:rPr lang="it-IT" i="1" dirty="0" smtClean="0"/>
              <a:t>libere’ dipendenze comportamentali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C:\Users\Pieromaria\Desktop\17338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356992"/>
            <a:ext cx="4392488" cy="3284984"/>
          </a:xfrm>
          <a:prstGeom prst="rect">
            <a:avLst/>
          </a:prstGeom>
          <a:noFill/>
        </p:spPr>
      </p:pic>
      <p:pic>
        <p:nvPicPr>
          <p:cNvPr id="2050" name="Picture 2" descr="C:\Users\Pieromaria\Desktop\droga1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284984"/>
            <a:ext cx="344996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658367"/>
            <a:ext cx="8229600" cy="106337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453336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Tra  la rimozione </a:t>
            </a:r>
            <a:r>
              <a:rPr lang="it-IT" dirty="0" smtClean="0"/>
              <a:t>e </a:t>
            </a:r>
            <a:r>
              <a:rPr lang="it-IT" dirty="0" smtClean="0"/>
              <a:t>l’agito </a:t>
            </a:r>
            <a:r>
              <a:rPr lang="it-IT" dirty="0" smtClean="0"/>
              <a:t>vi è una terza via </a:t>
            </a:r>
            <a:r>
              <a:rPr lang="it-IT" dirty="0" smtClean="0"/>
              <a:t>in cui si</a:t>
            </a:r>
            <a:r>
              <a:rPr lang="it-IT" dirty="0" smtClean="0"/>
              <a:t> immette </a:t>
            </a:r>
            <a:r>
              <a:rPr lang="it-IT" dirty="0" smtClean="0"/>
              <a:t>l’energia del dio </a:t>
            </a:r>
            <a:r>
              <a:rPr lang="it-IT" dirty="0" err="1" smtClean="0"/>
              <a:t>Liber</a:t>
            </a:r>
            <a:r>
              <a:rPr lang="it-IT" dirty="0" smtClean="0"/>
              <a:t> </a:t>
            </a:r>
            <a:r>
              <a:rPr lang="it-IT" dirty="0" smtClean="0"/>
              <a:t>:</a:t>
            </a:r>
            <a:r>
              <a:rPr lang="it-IT" dirty="0" smtClean="0"/>
              <a:t> nel</a:t>
            </a:r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</a:t>
            </a:r>
            <a:r>
              <a:rPr lang="it-IT" dirty="0" smtClean="0"/>
              <a:t>livello </a:t>
            </a:r>
            <a:r>
              <a:rPr lang="it-IT" dirty="0" err="1" smtClean="0"/>
              <a:t>emotivo-affettivo</a:t>
            </a:r>
            <a:r>
              <a:rPr lang="it-IT" dirty="0" smtClean="0"/>
              <a:t>, dove</a:t>
            </a:r>
          </a:p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  regna  </a:t>
            </a:r>
            <a:r>
              <a:rPr lang="it-IT" dirty="0" smtClean="0"/>
              <a:t>l’archetipo  di Eros. </a:t>
            </a:r>
          </a:p>
          <a:p>
            <a:pPr>
              <a:buNone/>
            </a:pPr>
            <a:r>
              <a:rPr lang="it-IT" dirty="0" smtClean="0"/>
              <a:t>Tale archetipo sospinge </a:t>
            </a:r>
          </a:p>
          <a:p>
            <a:pPr>
              <a:buNone/>
            </a:pPr>
            <a:r>
              <a:rPr lang="it-IT" dirty="0" smtClean="0"/>
              <a:t>a vivere i sentimenti </a:t>
            </a:r>
          </a:p>
          <a:p>
            <a:pPr>
              <a:buNone/>
            </a:pPr>
            <a:r>
              <a:rPr lang="it-IT" dirty="0" smtClean="0"/>
              <a:t>e </a:t>
            </a:r>
            <a:r>
              <a:rPr lang="it-IT" dirty="0" smtClean="0"/>
              <a:t>l’eros </a:t>
            </a:r>
            <a:r>
              <a:rPr lang="it-IT" dirty="0" smtClean="0"/>
              <a:t>come, </a:t>
            </a:r>
          </a:p>
          <a:p>
            <a:pPr>
              <a:buNone/>
            </a:pPr>
            <a:r>
              <a:rPr lang="it-IT" dirty="0" smtClean="0"/>
              <a:t>quando e con </a:t>
            </a:r>
          </a:p>
          <a:p>
            <a:pPr>
              <a:buNone/>
            </a:pPr>
            <a:r>
              <a:rPr lang="it-IT" dirty="0" smtClean="0"/>
              <a:t>chi si desidera </a:t>
            </a:r>
          </a:p>
          <a:p>
            <a:pPr>
              <a:buNone/>
            </a:pPr>
            <a:r>
              <a:rPr lang="it-IT" dirty="0" smtClean="0"/>
              <a:t>senza  costrizioni.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Pieromaria\Desktop\180px-Eros_bow_Musei_Capitolini_MC41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2341088"/>
            <a:ext cx="3024336" cy="4372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                   </a:t>
            </a: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              L’archetipo </a:t>
            </a:r>
            <a:r>
              <a:rPr lang="it-IT" dirty="0" smtClean="0"/>
              <a:t>mitologico di Eros. </a:t>
            </a:r>
          </a:p>
          <a:p>
            <a:pPr algn="just">
              <a:buNone/>
            </a:pPr>
            <a:r>
              <a:rPr lang="it-IT" dirty="0" smtClean="0"/>
              <a:t>I genitori di Eros sono Penìa </a:t>
            </a:r>
            <a:r>
              <a:rPr lang="it-IT" i="1" dirty="0" smtClean="0"/>
              <a:t>(la Mancanza</a:t>
            </a:r>
            <a:r>
              <a:rPr lang="it-IT" dirty="0" smtClean="0"/>
              <a:t>) e Poro </a:t>
            </a:r>
            <a:r>
              <a:rPr lang="it-IT" i="1" dirty="0" smtClean="0"/>
              <a:t>(l’Espediente</a:t>
            </a:r>
            <a:r>
              <a:rPr lang="it-IT" dirty="0" smtClean="0"/>
              <a:t>) da cui Eros riceve i caratteri genetici. </a:t>
            </a:r>
          </a:p>
          <a:p>
            <a:pPr algn="just">
              <a:buNone/>
            </a:pPr>
            <a:r>
              <a:rPr lang="it-IT" dirty="0" smtClean="0"/>
              <a:t>Dalla madre Mancanza Eros eredita l’instancabile ricerca di  qualcosa che sempre gli manca. </a:t>
            </a:r>
          </a:p>
          <a:p>
            <a:pPr algn="just">
              <a:buNone/>
            </a:pPr>
            <a:r>
              <a:rPr lang="it-IT" dirty="0" smtClean="0"/>
              <a:t>Dal padre Espediente eredita l’attitudine ad ideare senza sosta nuove modalità per raggiungere il suo scopo.</a:t>
            </a:r>
          </a:p>
          <a:p>
            <a:pPr algn="just"/>
            <a:endParaRPr lang="it-IT" dirty="0" smtClean="0"/>
          </a:p>
          <a:p>
            <a:pPr algn="just">
              <a:buNone/>
            </a:pPr>
            <a:r>
              <a:rPr lang="it-IT" dirty="0" smtClean="0"/>
              <a:t>Eros, lungi dall’essere un dio appagato e potente, è una forza mossa da perpetua insoddisfazione ed </a:t>
            </a:r>
            <a:r>
              <a:rPr lang="it-IT" dirty="0" smtClean="0"/>
              <a:t>inquietudine </a:t>
            </a:r>
            <a:r>
              <a:rPr lang="it-IT" dirty="0" smtClean="0"/>
              <a:t>che domina chi ricerca la pienezza della libertà nel campo affettivo della vita.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/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La </a:t>
            </a:r>
            <a:r>
              <a:rPr lang="it-IT" dirty="0" smtClean="0"/>
              <a:t>libertà di Eros è una libertà perpetuamente  costretta nella </a:t>
            </a:r>
            <a:r>
              <a:rPr lang="it-IT" i="1" dirty="0" smtClean="0"/>
              <a:t>prigione della inquieta mancanza e della corrosiva insoddisfazione</a:t>
            </a:r>
            <a:r>
              <a:rPr lang="it-IT" dirty="0" smtClean="0"/>
              <a:t>, intercalata da rari e brevi periodi di soddisfazione. </a:t>
            </a:r>
            <a:r>
              <a:rPr lang="it-IT" dirty="0" smtClean="0"/>
              <a:t>Inoltre Eros </a:t>
            </a:r>
            <a:r>
              <a:rPr lang="it-IT" dirty="0" smtClean="0"/>
              <a:t>è prigioniero dell’ansia, più o meno inconscia, di perder  il proprio oggetto d’amore. </a:t>
            </a:r>
            <a:endParaRPr lang="it-IT" dirty="0"/>
          </a:p>
        </p:txBody>
      </p:sp>
      <p:pic>
        <p:nvPicPr>
          <p:cNvPr id="1026" name="Picture 2" descr="C:\Users\Pieromaria\Desktop\medium_100_00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068960"/>
            <a:ext cx="317767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 Elevandosi e </a:t>
            </a:r>
            <a:r>
              <a:rPr lang="it-IT" dirty="0" smtClean="0"/>
              <a:t>r</a:t>
            </a:r>
            <a:r>
              <a:rPr lang="it-IT" dirty="0" smtClean="0"/>
              <a:t>aggiungendo </a:t>
            </a:r>
            <a:r>
              <a:rPr lang="it-IT" dirty="0" smtClean="0"/>
              <a:t>la funzione mentale la libertà è destinata, senza disturbare gli archetipi, ad essere prigioniera delle caratteristiche peculiari del pensiero: </a:t>
            </a:r>
            <a:r>
              <a:rPr lang="it-IT" i="1" dirty="0" smtClean="0"/>
              <a:t>il dubbio e la negatività.</a:t>
            </a:r>
          </a:p>
        </p:txBody>
      </p:sp>
      <p:pic>
        <p:nvPicPr>
          <p:cNvPr id="1026" name="Picture 2" descr="C:\Users\Pieromaria\Desktop\a041d36c778bb6f65fcbbf610dcd7dacd96597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708920"/>
            <a:ext cx="5402159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Quando </a:t>
            </a:r>
            <a:r>
              <a:rPr lang="it-IT" sz="2800" dirty="0" smtClean="0"/>
              <a:t>penso alla libertà penso a n</a:t>
            </a:r>
            <a:r>
              <a:rPr lang="it-IT" dirty="0" smtClean="0"/>
              <a:t>uovi </a:t>
            </a:r>
            <a:r>
              <a:rPr lang="it-IT" dirty="0" err="1" smtClean="0"/>
              <a:t>orizzonti…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2050" name="Picture 2" descr="C:\Users\Pieromaria\Desktop\dic2005 1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416824" cy="425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Dubbio </a:t>
            </a:r>
            <a:r>
              <a:rPr lang="it-IT" dirty="0" smtClean="0"/>
              <a:t>e negatività sono le qualità che inducono i processi cognitivi ad una inesauribile ed inesausta ricerca  di approfondimento, al perpetuo riesame delle acquisizioni raggiunte, e al procedere all’infinito verso minori dubbi e maggiori certezze. Le scienze fanno proprie, per procedere, queste due qualità .</a:t>
            </a:r>
          </a:p>
          <a:p>
            <a:pPr algn="just">
              <a:buNone/>
            </a:pPr>
            <a:r>
              <a:rPr lang="it-IT" dirty="0" smtClean="0"/>
              <a:t> </a:t>
            </a:r>
          </a:p>
          <a:p>
            <a:pPr algn="just">
              <a:buNone/>
            </a:pPr>
            <a:r>
              <a:rPr lang="it-IT" dirty="0" smtClean="0"/>
              <a:t>  Dubbio </a:t>
            </a:r>
            <a:r>
              <a:rPr lang="it-IT" dirty="0" smtClean="0"/>
              <a:t>e  negatività sono le prigioni per chi si avventura sulla strada della conoscenza e della ricerca. Esiste sempre “un </a:t>
            </a:r>
            <a:r>
              <a:rPr lang="it-IT" dirty="0" err="1" smtClean="0"/>
              <a:t>forse…</a:t>
            </a:r>
            <a:r>
              <a:rPr lang="it-IT" dirty="0" smtClean="0"/>
              <a:t> un ma.. un  </a:t>
            </a:r>
            <a:r>
              <a:rPr lang="it-IT" dirty="0" err="1" smtClean="0"/>
              <a:t>però…</a:t>
            </a:r>
            <a:r>
              <a:rPr lang="it-IT" dirty="0" smtClean="0"/>
              <a:t>” che induce ad andare oltre, mai totalmente soddisfatti delle conclusioni </a:t>
            </a:r>
            <a:r>
              <a:rPr lang="it-IT" dirty="0" err="1" smtClean="0"/>
              <a:t>raggiunte</a:t>
            </a:r>
            <a:r>
              <a:rPr lang="it-IT" dirty="0" err="1" smtClean="0"/>
              <a:t>…</a:t>
            </a:r>
            <a:r>
              <a:rPr lang="it-IT" dirty="0" smtClean="0"/>
              <a:t> all’infinito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96608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L’uomo sul piano  fisico, emotivo e mentale, ha, dunque, la vita imprigionata e, con la vita, la libertà.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“ L’unica libertà che </a:t>
            </a:r>
          </a:p>
          <a:p>
            <a:pPr>
              <a:buNone/>
            </a:pPr>
            <a:r>
              <a:rPr lang="it-IT" dirty="0" smtClean="0"/>
              <a:t> abbiamo è la libertà </a:t>
            </a:r>
          </a:p>
          <a:p>
            <a:pPr>
              <a:buNone/>
            </a:pPr>
            <a:r>
              <a:rPr lang="it-IT" dirty="0" smtClean="0"/>
              <a:t> di sapere che non </a:t>
            </a:r>
          </a:p>
          <a:p>
            <a:pPr>
              <a:buNone/>
            </a:pPr>
            <a:r>
              <a:rPr lang="it-IT" dirty="0" smtClean="0"/>
              <a:t> siamo liberi” </a:t>
            </a:r>
          </a:p>
          <a:p>
            <a:pPr>
              <a:buNone/>
            </a:pPr>
            <a:r>
              <a:rPr lang="it-IT" sz="1700" dirty="0" err="1" smtClean="0"/>
              <a:t>Delgado</a:t>
            </a:r>
            <a:r>
              <a:rPr lang="it-IT" sz="1700" dirty="0" smtClean="0"/>
              <a:t>.</a:t>
            </a:r>
            <a:r>
              <a:rPr lang="it-IT" dirty="0" smtClean="0"/>
              <a:t> </a:t>
            </a:r>
            <a:r>
              <a:rPr lang="it-IT" sz="1800" dirty="0" smtClean="0"/>
              <a:t>Premio Nobel, neurofisiologo</a:t>
            </a:r>
            <a:endParaRPr lang="it-IT" sz="2800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Pieromaria\Desktop\carcere_530x4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348880"/>
            <a:ext cx="379277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Tutte </a:t>
            </a:r>
            <a:r>
              <a:rPr lang="it-IT" dirty="0" smtClean="0"/>
              <a:t>“le libertà” raggiunte e vissute portano, inoltre, a sazietà e noia, e, quindi, insoddisfazione. </a:t>
            </a:r>
          </a:p>
          <a:p>
            <a:pPr>
              <a:buNone/>
            </a:pPr>
            <a:r>
              <a:rPr lang="it-IT" dirty="0" smtClean="0"/>
              <a:t>Si è così sempre </a:t>
            </a:r>
          </a:p>
          <a:p>
            <a:pPr>
              <a:buNone/>
            </a:pPr>
            <a:r>
              <a:rPr lang="it-IT" dirty="0" smtClean="0"/>
              <a:t>alla  ricerca di</a:t>
            </a:r>
          </a:p>
          <a:p>
            <a:pPr>
              <a:buNone/>
            </a:pPr>
            <a:r>
              <a:rPr lang="it-IT" dirty="0" smtClean="0"/>
              <a:t>un’ulteriore  grado di </a:t>
            </a:r>
          </a:p>
          <a:p>
            <a:pPr>
              <a:buNone/>
            </a:pPr>
            <a:r>
              <a:rPr lang="it-IT" dirty="0" smtClean="0"/>
              <a:t>libertà per uscire dalla </a:t>
            </a:r>
          </a:p>
          <a:p>
            <a:pPr>
              <a:buNone/>
            </a:pPr>
            <a:r>
              <a:rPr lang="it-IT" dirty="0" smtClean="0"/>
              <a:t>prigione del precedente </a:t>
            </a:r>
          </a:p>
          <a:p>
            <a:pPr>
              <a:buNone/>
            </a:pPr>
            <a:r>
              <a:rPr lang="it-IT" dirty="0" smtClean="0"/>
              <a:t> livello di libertà</a:t>
            </a:r>
          </a:p>
          <a:p>
            <a:endParaRPr lang="it-IT" i="1" dirty="0" smtClean="0"/>
          </a:p>
          <a:p>
            <a:endParaRPr lang="it-IT" dirty="0" smtClean="0"/>
          </a:p>
        </p:txBody>
      </p:sp>
      <p:pic>
        <p:nvPicPr>
          <p:cNvPr id="1026" name="Picture 2" descr="C:\Users\Pieromaria\Desktop\noia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204864"/>
            <a:ext cx="4211960" cy="3748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36004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19936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6146" name="Picture 2" descr="C:\Users\Pieromaria\Desktop\73238362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Come</a:t>
            </a:r>
            <a:r>
              <a:rPr lang="it-IT" sz="2800" dirty="0" smtClean="0"/>
              <a:t>,  rompere le catene dei condizionamenti neuro-psichici fisici, emotivi, </a:t>
            </a:r>
            <a:r>
              <a:rPr lang="it-IT" sz="2800" dirty="0" smtClean="0"/>
              <a:t>mentali che annullano la libertà?</a:t>
            </a: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La </a:t>
            </a:r>
            <a:r>
              <a:rPr lang="it-IT" sz="2800" dirty="0" smtClean="0"/>
              <a:t>psicosintesi addita l’</a:t>
            </a:r>
            <a:r>
              <a:rPr lang="it-IT" sz="2800" dirty="0" err="1" smtClean="0"/>
              <a:t>Io-Sé</a:t>
            </a:r>
            <a:r>
              <a:rPr lang="it-IT" sz="2800" dirty="0" smtClean="0"/>
              <a:t>, perno, che, quale carrucola,  solleva con la </a:t>
            </a:r>
            <a:r>
              <a:rPr lang="it-IT" sz="2800" dirty="0" err="1" smtClean="0"/>
              <a:t>dis-identificazione</a:t>
            </a:r>
            <a:r>
              <a:rPr lang="it-IT" sz="2800" dirty="0" smtClean="0"/>
              <a:t> fuori e al di sopra  della palude dei condizionamenti</a:t>
            </a:r>
          </a:p>
          <a:p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400" dirty="0" smtClean="0"/>
              <a:t>   </a:t>
            </a:r>
            <a:r>
              <a:rPr lang="it-IT" sz="2800" dirty="0" smtClean="0"/>
              <a:t>Come</a:t>
            </a:r>
            <a:r>
              <a:rPr lang="it-IT" sz="2800" dirty="0" smtClean="0"/>
              <a:t>,  rompere le catene dei condizionamenti </a:t>
            </a:r>
            <a:r>
              <a:rPr lang="it-IT" sz="2800" dirty="0" smtClean="0"/>
              <a:t>neuro-psichici e biologici? </a:t>
            </a:r>
          </a:p>
          <a:p>
            <a:pPr>
              <a:buNone/>
            </a:pPr>
            <a:r>
              <a:rPr lang="it-IT" sz="2800" dirty="0" smtClean="0"/>
              <a:t> </a:t>
            </a:r>
            <a:r>
              <a:rPr lang="it-IT" sz="2800" dirty="0" smtClean="0"/>
              <a:t>   L’esercizio psicosintetico </a:t>
            </a:r>
            <a:r>
              <a:rPr lang="it-IT" sz="2800" dirty="0" smtClean="0"/>
              <a:t>della </a:t>
            </a:r>
            <a:r>
              <a:rPr lang="it-IT" sz="2800" dirty="0" err="1" smtClean="0"/>
              <a:t>dis-identificazione</a:t>
            </a:r>
            <a:r>
              <a:rPr lang="it-IT" sz="2800" dirty="0" smtClean="0"/>
              <a:t> è </a:t>
            </a:r>
            <a:r>
              <a:rPr lang="it-IT" sz="2800" b="1" dirty="0" smtClean="0"/>
              <a:t>l’esercizio della libertà.</a:t>
            </a:r>
            <a:r>
              <a:rPr lang="it-IT" sz="2800" dirty="0" smtClean="0"/>
              <a:t> Apporta  graduale liberazione  dai condizionamenti fisici, emotivi e mentali </a:t>
            </a:r>
            <a:r>
              <a:rPr lang="it-IT" sz="2800" dirty="0" smtClean="0"/>
              <a:t>che vincolano la psiche.</a:t>
            </a:r>
            <a:endParaRPr lang="it-IT" sz="2800" dirty="0"/>
          </a:p>
        </p:txBody>
      </p:sp>
      <p:pic>
        <p:nvPicPr>
          <p:cNvPr id="2050" name="Picture 2" descr="C:\Users\Pieromaria\Desktop\30995_117818091580567_109856815710028_198185_2667677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15404"/>
            <a:ext cx="3528392" cy="2559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it-IT" sz="8600" dirty="0" smtClean="0"/>
          </a:p>
          <a:p>
            <a:pPr>
              <a:buNone/>
            </a:pPr>
            <a:endParaRPr lang="it-IT" sz="8600" dirty="0" smtClean="0"/>
          </a:p>
          <a:p>
            <a:pPr>
              <a:buNone/>
            </a:pPr>
            <a:r>
              <a:rPr lang="it-IT" sz="8600" dirty="0" smtClean="0"/>
              <a:t>Con </a:t>
            </a:r>
            <a:r>
              <a:rPr lang="it-IT" sz="8600" dirty="0" smtClean="0"/>
              <a:t>la </a:t>
            </a:r>
            <a:r>
              <a:rPr lang="it-IT" sz="8600" dirty="0" err="1" smtClean="0"/>
              <a:t>disidentificazione</a:t>
            </a:r>
            <a:r>
              <a:rPr lang="it-IT" sz="8600" dirty="0" smtClean="0"/>
              <a:t> dal fisico, scopriamo che eravamo nella cella fisica, con la </a:t>
            </a:r>
            <a:r>
              <a:rPr lang="it-IT" sz="8600" dirty="0" err="1" smtClean="0"/>
              <a:t>disidentificazione</a:t>
            </a:r>
            <a:r>
              <a:rPr lang="it-IT" sz="8600" dirty="0" smtClean="0"/>
              <a:t> dalla emotività che eravamo nella cella emotiva , con la mentale nella cella mentale; </a:t>
            </a:r>
          </a:p>
          <a:p>
            <a:pPr>
              <a:buNone/>
            </a:pPr>
            <a:r>
              <a:rPr lang="it-IT" sz="8600" dirty="0" smtClean="0"/>
              <a:t>ma con l’identificazione nell’</a:t>
            </a:r>
            <a:r>
              <a:rPr lang="it-IT" sz="8600" dirty="0" err="1" smtClean="0"/>
              <a:t>Io-Sé</a:t>
            </a:r>
            <a:r>
              <a:rPr lang="it-IT" sz="8600" dirty="0" smtClean="0"/>
              <a:t>, per </a:t>
            </a:r>
            <a:r>
              <a:rPr lang="it-IT" sz="8600" b="1" dirty="0" smtClean="0"/>
              <a:t>la legge di analogia</a:t>
            </a:r>
            <a:r>
              <a:rPr lang="it-IT" sz="8600" dirty="0" smtClean="0"/>
              <a:t>, siamo in un’altra cella, luminosa, radiosa e colma d’amore, ma pur sempre cella</a:t>
            </a:r>
          </a:p>
          <a:p>
            <a:endParaRPr lang="it-IT" sz="8600" dirty="0" smtClean="0"/>
          </a:p>
          <a:p>
            <a:endParaRPr lang="it-IT" sz="8600" dirty="0" smtClean="0"/>
          </a:p>
          <a:p>
            <a:pPr>
              <a:buNone/>
            </a:pPr>
            <a:r>
              <a:rPr lang="it-IT" sz="8600" dirty="0" smtClean="0"/>
              <a:t>Identificarsi è sempre  </a:t>
            </a:r>
          </a:p>
          <a:p>
            <a:pPr>
              <a:buNone/>
            </a:pPr>
            <a:r>
              <a:rPr lang="it-IT" sz="8600" dirty="0" smtClean="0"/>
              <a:t>chiudersi in un castello.</a:t>
            </a:r>
          </a:p>
          <a:p>
            <a:endParaRPr lang="it-IT" dirty="0"/>
          </a:p>
        </p:txBody>
      </p:sp>
      <p:pic>
        <p:nvPicPr>
          <p:cNvPr id="1026" name="Picture 2" descr="C:\Users\Pieromaria\Desktop\hjw_efteling_070402_1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501008"/>
            <a:ext cx="371480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-99392"/>
            <a:ext cx="9144000" cy="647735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Inoltre</a:t>
            </a:r>
            <a:r>
              <a:rPr lang="it-IT" dirty="0" smtClean="0"/>
              <a:t>, raggiungendo l’</a:t>
            </a:r>
            <a:r>
              <a:rPr lang="it-IT" dirty="0" err="1" smtClean="0"/>
              <a:t>Io-Sé</a:t>
            </a:r>
            <a:r>
              <a:rPr lang="it-IT" dirty="0" smtClean="0"/>
              <a:t>, usciamo dalle leggi  che condizionano la materia, ma entriamo  nelle Leggi dello Spirito.</a:t>
            </a:r>
          </a:p>
          <a:p>
            <a:pPr algn="just">
              <a:buNone/>
            </a:pPr>
            <a:r>
              <a:rPr lang="it-IT" dirty="0" smtClean="0"/>
              <a:t>   Come </a:t>
            </a:r>
            <a:r>
              <a:rPr lang="it-IT" dirty="0" smtClean="0"/>
              <a:t>per le leggi che gestiscono la materia,  così anche l’</a:t>
            </a:r>
            <a:r>
              <a:rPr lang="it-IT" dirty="0" err="1" smtClean="0"/>
              <a:t>Io-Sé</a:t>
            </a:r>
            <a:r>
              <a:rPr lang="it-IT" dirty="0" smtClean="0"/>
              <a:t> è soggetto a Leggi  da cui non  possiamo sfuggire.</a:t>
            </a:r>
          </a:p>
          <a:p>
            <a:pPr algn="just"/>
            <a:endParaRPr lang="it-IT" dirty="0" smtClean="0"/>
          </a:p>
        </p:txBody>
      </p:sp>
      <p:pic>
        <p:nvPicPr>
          <p:cNvPr id="2050" name="Picture 2" descr="C:\Users\Pieromaria\Desktop\fiore-su-pietre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212976"/>
            <a:ext cx="4896544" cy="3339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Alcuni</a:t>
            </a:r>
            <a:r>
              <a:rPr lang="it-IT" dirty="0" smtClean="0"/>
              <a:t>,  avventurosi, si spingono oltre e parlano di </a:t>
            </a:r>
            <a:r>
              <a:rPr lang="it-IT" dirty="0" err="1" smtClean="0"/>
              <a:t>disidentificazione</a:t>
            </a:r>
            <a:r>
              <a:rPr lang="it-IT" dirty="0" smtClean="0"/>
              <a:t> dal Sé verso la </a:t>
            </a:r>
            <a:r>
              <a:rPr lang="it-IT" dirty="0" err="1" smtClean="0"/>
              <a:t>Monade…il</a:t>
            </a:r>
            <a:r>
              <a:rPr lang="it-IT" dirty="0" smtClean="0"/>
              <a:t> </a:t>
            </a:r>
            <a:r>
              <a:rPr lang="it-IT" dirty="0" err="1" smtClean="0"/>
              <a:t>Logos…</a:t>
            </a:r>
            <a:r>
              <a:rPr lang="it-IT" dirty="0" smtClean="0"/>
              <a:t> lo </a:t>
            </a:r>
            <a:r>
              <a:rPr lang="it-IT" dirty="0" err="1" smtClean="0"/>
              <a:t>Spirito…</a:t>
            </a:r>
            <a:r>
              <a:rPr lang="it-IT" dirty="0" smtClean="0"/>
              <a:t>. alla ricerca di un livello in cui </a:t>
            </a:r>
            <a:r>
              <a:rPr lang="it-IT" dirty="0" smtClean="0"/>
              <a:t> </a:t>
            </a:r>
            <a:r>
              <a:rPr lang="it-IT" dirty="0" smtClean="0"/>
              <a:t>si possa  finalmente </a:t>
            </a:r>
            <a:r>
              <a:rPr lang="it-IT" dirty="0" smtClean="0"/>
              <a:t>affermare: “</a:t>
            </a:r>
            <a:r>
              <a:rPr lang="it-IT" i="1" dirty="0" smtClean="0"/>
              <a:t>S</a:t>
            </a:r>
            <a:r>
              <a:rPr lang="it-IT" i="1" dirty="0" smtClean="0"/>
              <a:t>ono</a:t>
            </a:r>
            <a:r>
              <a:rPr lang="it-IT" dirty="0" smtClean="0"/>
              <a:t> </a:t>
            </a:r>
            <a:r>
              <a:rPr lang="it-IT" i="1" dirty="0" smtClean="0"/>
              <a:t>libero”.</a:t>
            </a:r>
            <a:endParaRPr lang="it-IT" i="1" dirty="0" smtClean="0"/>
          </a:p>
          <a:p>
            <a:endParaRPr lang="it-IT" dirty="0"/>
          </a:p>
        </p:txBody>
      </p:sp>
      <p:pic>
        <p:nvPicPr>
          <p:cNvPr id="1026" name="Picture 2" descr="C:\Users\Pieromaria\Desktop\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8208912" cy="4824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97144" cy="6396608"/>
          </a:xfrm>
        </p:spPr>
        <p:txBody>
          <a:bodyPr/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Ogni </a:t>
            </a:r>
            <a:r>
              <a:rPr lang="it-IT" dirty="0" smtClean="0"/>
              <a:t>concetto, </a:t>
            </a:r>
            <a:r>
              <a:rPr lang="it-IT" dirty="0" smtClean="0"/>
              <a:t>così è anche per </a:t>
            </a:r>
            <a:r>
              <a:rPr lang="it-IT" dirty="0" smtClean="0"/>
              <a:t>il concetto di libertà, </a:t>
            </a:r>
            <a:r>
              <a:rPr lang="it-IT" dirty="0" smtClean="0"/>
              <a:t>va </a:t>
            </a:r>
            <a:r>
              <a:rPr lang="it-IT" dirty="0" smtClean="0"/>
              <a:t>all’infinito con </a:t>
            </a:r>
            <a:r>
              <a:rPr lang="it-IT" dirty="0" err="1" smtClean="0"/>
              <a:t>disidentificazioni-identificazioni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    successive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L’idea stessa di </a:t>
            </a:r>
            <a:r>
              <a:rPr lang="it-IT" b="1" i="1" dirty="0" smtClean="0"/>
              <a:t>voler</a:t>
            </a:r>
          </a:p>
          <a:p>
            <a:pPr>
              <a:buNone/>
            </a:pPr>
            <a:r>
              <a:rPr lang="it-IT" b="1" i="1" dirty="0" smtClean="0"/>
              <a:t> essere liberi </a:t>
            </a:r>
          </a:p>
          <a:p>
            <a:pPr>
              <a:buNone/>
            </a:pPr>
            <a:r>
              <a:rPr lang="it-IT" dirty="0" smtClean="0"/>
              <a:t>è una identificazione </a:t>
            </a:r>
          </a:p>
          <a:p>
            <a:pPr>
              <a:buNone/>
            </a:pPr>
            <a:r>
              <a:rPr lang="it-IT" dirty="0" smtClean="0"/>
              <a:t>e quindi una </a:t>
            </a:r>
          </a:p>
          <a:p>
            <a:pPr>
              <a:buNone/>
            </a:pPr>
            <a:r>
              <a:rPr lang="it-IT" dirty="0" smtClean="0"/>
              <a:t>non-libertà</a:t>
            </a:r>
            <a:endParaRPr lang="it-IT" dirty="0"/>
          </a:p>
        </p:txBody>
      </p:sp>
      <p:pic>
        <p:nvPicPr>
          <p:cNvPr id="1026" name="Picture 2" descr="C:\Users\Pieromaria\Desktop\scala_verso_il_paradiso[1]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348880"/>
            <a:ext cx="3646005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25136" cy="6377960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Tutto </a:t>
            </a:r>
            <a:r>
              <a:rPr lang="it-IT" dirty="0" smtClean="0"/>
              <a:t>ciò in cui la nostra coscienza è identificata è una prigione, sia pure  l’</a:t>
            </a:r>
            <a:r>
              <a:rPr lang="it-IT" dirty="0" err="1" smtClean="0"/>
              <a:t>Io-Sé</a:t>
            </a:r>
            <a:r>
              <a:rPr lang="it-IT" dirty="0" smtClean="0"/>
              <a:t> </a:t>
            </a:r>
            <a:r>
              <a:rPr lang="it-IT" dirty="0" smtClean="0"/>
              <a:t> o </a:t>
            </a:r>
            <a:r>
              <a:rPr lang="it-IT" dirty="0" smtClean="0"/>
              <a:t>la psicosintesi. La scala delle </a:t>
            </a:r>
            <a:r>
              <a:rPr lang="it-IT" dirty="0" err="1" smtClean="0"/>
              <a:t>dis-identificazioni</a:t>
            </a:r>
            <a:r>
              <a:rPr lang="it-IT" dirty="0" smtClean="0"/>
              <a:t> </a:t>
            </a:r>
            <a:r>
              <a:rPr lang="it-IT" dirty="0" smtClean="0"/>
              <a:t>continua. Di volta in volta                                                    ciascuno  gradino, psicosintesi  </a:t>
            </a:r>
            <a:r>
              <a:rPr lang="it-IT" dirty="0" smtClean="0"/>
              <a:t>compresa</a:t>
            </a:r>
            <a:r>
              <a:rPr lang="it-IT" dirty="0" smtClean="0"/>
              <a:t>,  è necessari0, </a:t>
            </a:r>
            <a:r>
              <a:rPr lang="it-IT" dirty="0" smtClean="0"/>
              <a:t>anzi  insostituibile per entrare in spazi di libertà sempre più ampi, </a:t>
            </a:r>
            <a:r>
              <a:rPr lang="it-IT" dirty="0" smtClean="0"/>
              <a:t>ma è </a:t>
            </a:r>
            <a:r>
              <a:rPr lang="it-IT" dirty="0" smtClean="0"/>
              <a:t> </a:t>
            </a:r>
            <a:r>
              <a:rPr lang="it-IT" dirty="0" smtClean="0"/>
              <a:t>pur sempre </a:t>
            </a:r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 uno stadio  parziale.</a:t>
            </a:r>
            <a:endParaRPr lang="it-IT" dirty="0"/>
          </a:p>
        </p:txBody>
      </p:sp>
      <p:pic>
        <p:nvPicPr>
          <p:cNvPr id="2050" name="Picture 2" descr="C:\Users\Pieromaria\Desktop\scale-fluttuanti-300x3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212976"/>
            <a:ext cx="3168352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>
              <a:buNone/>
            </a:pPr>
            <a:r>
              <a:rPr lang="it-IT" sz="2400" dirty="0" smtClean="0"/>
              <a:t> penso a spazi </a:t>
            </a:r>
            <a:r>
              <a:rPr lang="it-IT" sz="2400" dirty="0" smtClean="0"/>
              <a:t>sconfinat</a:t>
            </a:r>
            <a:r>
              <a:rPr lang="it-IT" dirty="0" smtClean="0"/>
              <a:t>i …</a:t>
            </a:r>
            <a:endParaRPr lang="it-IT" dirty="0"/>
          </a:p>
        </p:txBody>
      </p:sp>
      <p:pic>
        <p:nvPicPr>
          <p:cNvPr id="3074" name="Picture 2" descr="C:\Users\Pieromaria\Desktop\dic2005 12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88832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704088"/>
            <a:ext cx="8219256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12632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La </a:t>
            </a:r>
            <a:r>
              <a:rPr lang="it-IT" dirty="0" smtClean="0"/>
              <a:t>libertà ha sempre un “oltre” che rende prigione la sfera in cui ci si trova.</a:t>
            </a:r>
          </a:p>
          <a:p>
            <a:pPr>
              <a:buNone/>
            </a:pPr>
            <a:r>
              <a:rPr lang="it-IT" dirty="0" smtClean="0"/>
              <a:t>La libertà è  “l’Oltre”. </a:t>
            </a:r>
            <a:endParaRPr lang="it-IT" dirty="0"/>
          </a:p>
        </p:txBody>
      </p:sp>
      <p:pic>
        <p:nvPicPr>
          <p:cNvPr id="1026" name="Picture 2" descr="C:\Users\Pieromaria\Desktop\olt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772816"/>
            <a:ext cx="518457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In </a:t>
            </a:r>
            <a:r>
              <a:rPr lang="it-IT" dirty="0" smtClean="0"/>
              <a:t>senso evolutivo non esistono  luoghi , sfere, esperienze che possano chiamarsi Libertà.  Vi è solo </a:t>
            </a:r>
            <a:r>
              <a:rPr lang="it-IT" i="1" dirty="0" smtClean="0"/>
              <a:t>il viaggio, </a:t>
            </a:r>
            <a:r>
              <a:rPr lang="it-IT" dirty="0" smtClean="0"/>
              <a:t>s0vente incerto, che si compie verso la </a:t>
            </a:r>
            <a:r>
              <a:rPr lang="it-IT" dirty="0" err="1" smtClean="0"/>
              <a:t>Libertà…</a:t>
            </a:r>
            <a:r>
              <a:rPr lang="it-IT" dirty="0" smtClean="0"/>
              <a:t> </a:t>
            </a:r>
            <a:r>
              <a:rPr lang="it-IT" dirty="0" smtClean="0"/>
              <a:t>che sta oltre.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3074" name="Picture 2" descr="C:\Users\Pieromaria\Desktop\dic2005 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81536"/>
            <a:ext cx="914400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 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  La </a:t>
            </a:r>
            <a:r>
              <a:rPr lang="it-IT" dirty="0" smtClean="0"/>
              <a:t>coscienza non è libera se è stabilmente  “identificata” con </a:t>
            </a:r>
            <a:r>
              <a:rPr lang="it-IT" dirty="0" smtClean="0"/>
              <a:t>  forme-pensiero </a:t>
            </a:r>
            <a:r>
              <a:rPr lang="it-IT" dirty="0" smtClean="0"/>
              <a:t>sulla materia, sullo spirito, sulle qualità, sull’amore, sull’altruismo, sul servizio ecc. e le ritiene inattaccabili e immodificabili. 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 La </a:t>
            </a:r>
            <a:r>
              <a:rPr lang="it-IT" dirty="0" smtClean="0"/>
              <a:t>libertà non è possibile quando la coscienza  ritiene verità assoluta una  forma-pensiero, una  idea, un modo d’essere, una scelta comportamentale </a:t>
            </a:r>
          </a:p>
          <a:p>
            <a:pPr algn="just">
              <a:buNone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70408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 Anche </a:t>
            </a:r>
            <a:r>
              <a:rPr lang="it-IT" dirty="0" smtClean="0"/>
              <a:t>scuole psicologiche, come </a:t>
            </a:r>
            <a:r>
              <a:rPr lang="it-IT" dirty="0" smtClean="0"/>
              <a:t>la psicosintesi, </a:t>
            </a:r>
            <a:r>
              <a:rPr lang="it-IT" dirty="0" smtClean="0"/>
              <a:t>sono forme-pensiero non libere, se si è identificati con esse </a:t>
            </a:r>
            <a:r>
              <a:rPr lang="it-IT" dirty="0" smtClean="0"/>
              <a:t>e </a:t>
            </a:r>
            <a:r>
              <a:rPr lang="it-IT" dirty="0" smtClean="0"/>
              <a:t>si ritiene </a:t>
            </a:r>
            <a:r>
              <a:rPr lang="it-IT" dirty="0" smtClean="0"/>
              <a:t>che non possano </a:t>
            </a:r>
            <a:r>
              <a:rPr lang="it-IT" dirty="0" smtClean="0"/>
              <a:t>essere trascese.  Non per nulla Assagioli afferma che  la psicosintesi non è conclusa, anzi, è solo agli inizi. Quella che oggi è la psicosintesi non va </a:t>
            </a:r>
            <a:r>
              <a:rPr lang="it-IT" dirty="0" smtClean="0"/>
              <a:t>considerato </a:t>
            </a:r>
            <a:r>
              <a:rPr lang="it-IT" dirty="0" smtClean="0"/>
              <a:t>un “anello invalicabile.”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252520" cy="6597352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i="1" dirty="0" smtClean="0"/>
          </a:p>
          <a:p>
            <a:pPr algn="just">
              <a:buNone/>
            </a:pPr>
            <a:endParaRPr lang="it-IT" i="1" dirty="0" smtClean="0"/>
          </a:p>
          <a:p>
            <a:pPr algn="just">
              <a:buNone/>
            </a:pPr>
            <a:r>
              <a:rPr lang="it-IT" i="1" dirty="0" smtClean="0"/>
              <a:t>   La </a:t>
            </a:r>
            <a:r>
              <a:rPr lang="it-IT" i="1" dirty="0" smtClean="0"/>
              <a:t>meditazione riflessiva, intuitiva e creativa </a:t>
            </a:r>
            <a:r>
              <a:rPr lang="it-IT" dirty="0" smtClean="0"/>
              <a:t>sono</a:t>
            </a:r>
            <a:r>
              <a:rPr lang="it-IT" dirty="0" smtClean="0"/>
              <a:t>  significative </a:t>
            </a:r>
            <a:r>
              <a:rPr lang="it-IT" dirty="0" smtClean="0"/>
              <a:t>modalità per ampliare il cerchio del concetto di libertà che via via si dilata, definendone sempre più l’essenza,  senza comunque poterlo mai comprendere nella sua ultima Essenza.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Di cella in cella con 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la meditazione … </a:t>
            </a:r>
          </a:p>
          <a:p>
            <a:pPr algn="just">
              <a:buNone/>
            </a:pPr>
            <a:r>
              <a:rPr lang="it-IT" dirty="0" smtClean="0"/>
              <a:t>l’idea </a:t>
            </a:r>
            <a:r>
              <a:rPr lang="it-IT" dirty="0" smtClean="0"/>
              <a:t>di un fiore, 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si </a:t>
            </a:r>
            <a:r>
              <a:rPr lang="it-IT" dirty="0" smtClean="0"/>
              <a:t>trasforma in aiuola, </a:t>
            </a:r>
            <a:endParaRPr lang="it-IT" dirty="0" smtClean="0"/>
          </a:p>
          <a:p>
            <a:pPr algn="just">
              <a:buNone/>
            </a:pPr>
            <a:r>
              <a:rPr lang="it-IT" dirty="0" smtClean="0"/>
              <a:t>giardino</a:t>
            </a:r>
            <a:r>
              <a:rPr lang="it-IT" dirty="0" smtClean="0"/>
              <a:t>, parco, prateria... </a:t>
            </a:r>
            <a:endParaRPr lang="it-IT" dirty="0"/>
          </a:p>
        </p:txBody>
      </p:sp>
      <p:pic>
        <p:nvPicPr>
          <p:cNvPr id="1026" name="Picture 2" descr="C:\Users\Pieromaria\Desktop\720-corsi-di-meditazio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518457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8229600" cy="8340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La </a:t>
            </a:r>
            <a:r>
              <a:rPr lang="it-IT" dirty="0" smtClean="0"/>
              <a:t>coscienza in meditazione guarda... e nascono mondi di ulteriori “oltre” verso la Libertà.</a:t>
            </a:r>
          </a:p>
        </p:txBody>
      </p:sp>
      <p:pic>
        <p:nvPicPr>
          <p:cNvPr id="3074" name="Picture 2" descr="C:\Users\Pieromaria\Desktop\meditazione_lago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874846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8686800" cy="6324600"/>
          </a:xfrm>
        </p:spPr>
        <p:txBody>
          <a:bodyPr/>
          <a:lstStyle/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Importanza</a:t>
            </a:r>
            <a:r>
              <a:rPr lang="it-IT" dirty="0" smtClean="0"/>
              <a:t>, dunque, </a:t>
            </a:r>
            <a:r>
              <a:rPr lang="it-IT" dirty="0" smtClean="0"/>
              <a:t>della costante </a:t>
            </a:r>
            <a:r>
              <a:rPr lang="it-IT" i="1" dirty="0" smtClean="0"/>
              <a:t>meditazione riflessiva, intuitiva e creativa  </a:t>
            </a:r>
            <a:r>
              <a:rPr lang="it-IT" dirty="0" smtClean="0"/>
              <a:t>per ampliare gli orizzonti della </a:t>
            </a:r>
            <a:r>
              <a:rPr lang="it-IT" dirty="0" smtClean="0"/>
              <a:t>libertà e di ogni altro concetto.  </a:t>
            </a:r>
            <a:r>
              <a:rPr lang="it-IT" dirty="0" smtClean="0"/>
              <a:t>La conoscenza dell’ oggi  è una prigione se non si allarga sempre più.</a:t>
            </a:r>
            <a:endParaRPr lang="it-IT" dirty="0"/>
          </a:p>
        </p:txBody>
      </p:sp>
      <p:pic>
        <p:nvPicPr>
          <p:cNvPr id="2050" name="Picture 2" descr="C:\Users\Pieromaria\Desktop\guardare-oltr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896544" cy="3501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620688"/>
            <a:ext cx="8229600" cy="83400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6319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dirty="0" smtClean="0"/>
              <a:t>Dove esistono confini di pensiero o azione, dove il campo dei rapporti è statico,  lì vi è una prigione. </a:t>
            </a:r>
          </a:p>
          <a:p>
            <a:pPr algn="just">
              <a:buNone/>
            </a:pPr>
            <a:r>
              <a:rPr lang="it-IT" dirty="0" smtClean="0"/>
              <a:t>Solo quando si realizza che esistono mondi da conoscere, concetti da indagare, idee da realizzare, relazioni da stabilire, emerge l’energia della libertà che eleva al cielo la terra e trascina il cielo in terra.</a:t>
            </a:r>
            <a:endParaRPr lang="it-IT" dirty="0"/>
          </a:p>
        </p:txBody>
      </p:sp>
      <p:pic>
        <p:nvPicPr>
          <p:cNvPr id="1026" name="Picture 2" descr="C:\Users\Pieromaria\Desktop\Immagine%2006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9117632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Dove </a:t>
            </a:r>
            <a:r>
              <a:rPr lang="it-IT" sz="2800" dirty="0" smtClean="0"/>
              <a:t>esistono confini di pensiero o azione, dove il campo dei rapporti è statico,  lì vi è una prigione. </a:t>
            </a:r>
          </a:p>
          <a:p>
            <a:pPr algn="just">
              <a:buNone/>
            </a:pPr>
            <a:r>
              <a:rPr lang="it-IT" sz="2800" dirty="0" smtClean="0"/>
              <a:t> </a:t>
            </a:r>
          </a:p>
          <a:p>
            <a:pPr algn="just">
              <a:buNone/>
            </a:pPr>
            <a:r>
              <a:rPr lang="it-IT" sz="2800" dirty="0" smtClean="0"/>
              <a:t>Solo </a:t>
            </a:r>
            <a:r>
              <a:rPr lang="it-IT" sz="2800" dirty="0" smtClean="0"/>
              <a:t>quando si realizza che esistono mondi da conoscere, concetti da indagare, idee da realizzare, relazioni da stabilire, emerge l’energia della libertà che eleva al cielo la terra e trascina il cielo in terra.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Ma, come detto, cielo e terra sono mossi da Leggi e quindi la Libertà è valida solo se in rigorosa armonia e adattamento alle Leggi della Vita. </a:t>
            </a:r>
          </a:p>
          <a:p>
            <a:pPr algn="just">
              <a:buNone/>
            </a:pPr>
            <a:r>
              <a:rPr lang="it-IT" dirty="0" smtClean="0"/>
              <a:t>La libertà  è possibile solo se  le </a:t>
            </a:r>
            <a:r>
              <a:rPr lang="it-IT" b="1" dirty="0" smtClean="0"/>
              <a:t>Leggi dell’Esistenza </a:t>
            </a:r>
            <a:r>
              <a:rPr lang="it-IT" dirty="0" smtClean="0"/>
              <a:t> sono ricercate, conosciute e ritenute realtà  a cui assoggettare la propria esistenza.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1026" name="Picture 2" descr="C:\Users\Pieromaria\Desktop\101206_150251vbu_590-49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0" y="62068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Ma</a:t>
            </a:r>
            <a:r>
              <a:rPr lang="it-IT" sz="2800" dirty="0" smtClean="0"/>
              <a:t>, come detto, cielo e terra sono mossi da Leggi e quindi la Libertà è valida solo se in rigorosa armonia e adattamento alle Leggi della Vita. </a:t>
            </a:r>
          </a:p>
          <a:p>
            <a:pPr algn="just">
              <a:buNone/>
            </a:pPr>
            <a:r>
              <a:rPr lang="it-IT" sz="2800" dirty="0" smtClean="0"/>
              <a:t>La libertà  è possibile solo se  le </a:t>
            </a:r>
            <a:r>
              <a:rPr lang="it-IT" sz="2800" b="1" dirty="0" smtClean="0"/>
              <a:t>Leggi dell’Esistenza </a:t>
            </a:r>
            <a:r>
              <a:rPr lang="it-IT" sz="2800" dirty="0" smtClean="0"/>
              <a:t> sono ricercate, conosciute e ritenute realtà  a cui assoggettare la propria </a:t>
            </a:r>
            <a:r>
              <a:rPr lang="it-IT" sz="2800" dirty="0" smtClean="0"/>
              <a:t>esistenza e la propria Libertà.</a:t>
            </a:r>
            <a:endParaRPr lang="it-IT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548680"/>
            <a:ext cx="8229600" cy="1554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a terre  sconosciute</a:t>
            </a:r>
            <a:endParaRPr lang="it-IT" dirty="0"/>
          </a:p>
        </p:txBody>
      </p:sp>
      <p:pic>
        <p:nvPicPr>
          <p:cNvPr id="2051" name="Picture 3" descr="C:\Users\Pieromaria\Desktop\Argentina 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in cui mi  </a:t>
            </a:r>
            <a:r>
              <a:rPr lang="it-IT" dirty="0" err="1" smtClean="0"/>
              <a:t>libero…</a:t>
            </a:r>
            <a:r>
              <a:rPr lang="it-IT" dirty="0" smtClean="0"/>
              <a:t> da che </a:t>
            </a:r>
            <a:r>
              <a:rPr lang="it-IT" dirty="0" err="1" smtClean="0"/>
              <a:t>cosa…</a:t>
            </a:r>
            <a:r>
              <a:rPr lang="it-IT" dirty="0" smtClean="0"/>
              <a:t> da </a:t>
            </a:r>
            <a:r>
              <a:rPr lang="it-IT" dirty="0" err="1" smtClean="0"/>
              <a:t>chi….e</a:t>
            </a:r>
            <a:r>
              <a:rPr lang="it-IT" dirty="0" smtClean="0"/>
              <a:t> per che cosa?</a:t>
            </a:r>
            <a:endParaRPr lang="it-IT" dirty="0"/>
          </a:p>
        </p:txBody>
      </p:sp>
      <p:pic>
        <p:nvPicPr>
          <p:cNvPr id="1026" name="Picture 2" descr="C:\Users\Pieromaria\Desktop\punto-di-domand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927350"/>
            <a:ext cx="3816424" cy="357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548680"/>
            <a:ext cx="8229600" cy="1554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764704"/>
            <a:ext cx="8579296" cy="6093296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Ma non è forse la libertà che cerco un deserto di sale che inaridisce la vita?</a:t>
            </a:r>
            <a:endParaRPr lang="it-IT" dirty="0"/>
          </a:p>
        </p:txBody>
      </p:sp>
      <p:pic>
        <p:nvPicPr>
          <p:cNvPr id="1027" name="Picture 3" descr="C:\Users\Pieromaria\Desktop\Argentina 6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 </a:t>
            </a:r>
          </a:p>
          <a:p>
            <a:pPr algn="just">
              <a:buNone/>
            </a:pPr>
            <a:r>
              <a:rPr lang="it-IT" dirty="0" smtClean="0"/>
              <a:t>   </a:t>
            </a:r>
          </a:p>
          <a:p>
            <a:pPr algn="just">
              <a:buNone/>
            </a:pPr>
            <a:r>
              <a:rPr lang="it-IT" dirty="0" smtClean="0"/>
              <a:t>  Affronterò </a:t>
            </a:r>
            <a:r>
              <a:rPr lang="it-IT" dirty="0" smtClean="0"/>
              <a:t>queste domande sul tema della libertà </a:t>
            </a:r>
            <a:r>
              <a:rPr lang="it-IT" dirty="0" smtClean="0"/>
              <a:t>dal punto </a:t>
            </a:r>
            <a:r>
              <a:rPr lang="it-IT" dirty="0" smtClean="0"/>
              <a:t>di vista dei processi psichici e della coscienza, memore del pensiero di </a:t>
            </a:r>
            <a:r>
              <a:rPr lang="it-IT" dirty="0" err="1" smtClean="0"/>
              <a:t>Aurobindo</a:t>
            </a:r>
            <a:r>
              <a:rPr lang="it-IT" dirty="0" smtClean="0"/>
              <a:t>:</a:t>
            </a:r>
          </a:p>
          <a:p>
            <a:pPr algn="just">
              <a:buNone/>
            </a:pPr>
            <a:r>
              <a:rPr lang="it-IT" dirty="0" smtClean="0"/>
              <a:t>   “</a:t>
            </a:r>
            <a:r>
              <a:rPr lang="it-IT" dirty="0" smtClean="0"/>
              <a:t>Il mondo intero aspira alla libertà, eppure ogni creatura</a:t>
            </a:r>
          </a:p>
          <a:p>
            <a:pPr algn="just">
              <a:buNone/>
            </a:pP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smtClean="0"/>
              <a:t> </a:t>
            </a:r>
            <a:r>
              <a:rPr lang="it-IT" dirty="0" smtClean="0"/>
              <a:t>ama </a:t>
            </a:r>
            <a:r>
              <a:rPr lang="it-IT" dirty="0" smtClean="0"/>
              <a:t>le catene. Questo </a:t>
            </a:r>
          </a:p>
          <a:p>
            <a:pPr algn="just">
              <a:buNone/>
            </a:pPr>
            <a:r>
              <a:rPr lang="it-IT" dirty="0" smtClean="0"/>
              <a:t>   è </a:t>
            </a:r>
            <a:r>
              <a:rPr lang="it-IT" dirty="0" smtClean="0"/>
              <a:t>il paradosso e il nodo </a:t>
            </a:r>
          </a:p>
          <a:p>
            <a:pPr algn="just">
              <a:buNone/>
            </a:pPr>
            <a:r>
              <a:rPr lang="it-IT" i="1" dirty="0" smtClean="0"/>
              <a:t>   inestricabile </a:t>
            </a:r>
            <a:r>
              <a:rPr lang="it-IT" dirty="0" smtClean="0"/>
              <a:t>della </a:t>
            </a:r>
          </a:p>
          <a:p>
            <a:pPr algn="just">
              <a:buNone/>
            </a:pPr>
            <a:r>
              <a:rPr lang="it-IT" dirty="0" smtClean="0"/>
              <a:t>  nostra </a:t>
            </a:r>
            <a:r>
              <a:rPr lang="it-IT" dirty="0" smtClean="0"/>
              <a:t>natura.”</a:t>
            </a: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2050" name="Picture 2" descr="C:\Users\Pieromaria\Desktop\arte_ornamentale_nodo_celtic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5" y="3284984"/>
            <a:ext cx="4619465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324600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 </a:t>
            </a:r>
            <a:endParaRPr lang="it-IT" dirty="0" smtClean="0"/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Per </a:t>
            </a:r>
            <a:r>
              <a:rPr lang="it-IT" dirty="0" smtClean="0"/>
              <a:t>iniziare è</a:t>
            </a:r>
            <a:r>
              <a:rPr lang="it-IT" sz="2800" dirty="0" smtClean="0"/>
              <a:t> opportuno ricordare che il concetto di libertà, come ogni tema psichico essenziale, poggia su un’idea innata, predeterminata, presente nell’inconscio collettivo: </a:t>
            </a:r>
            <a:r>
              <a:rPr lang="it-IT" sz="2800" b="1" i="1" dirty="0" smtClean="0"/>
              <a:t>l’archetipo di libertà, </a:t>
            </a:r>
            <a:r>
              <a:rPr lang="it-IT" sz="2800" dirty="0" smtClean="0"/>
              <a:t>da cui l’idea stessa prende energia vitale e linee di sviluppo.  </a:t>
            </a:r>
          </a:p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L’archetipo di libertà  si rifà ad un mito. </a:t>
            </a:r>
            <a:endParaRPr lang="it-IT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 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16632"/>
            <a:ext cx="8686800" cy="6207968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L’archetipo  </a:t>
            </a:r>
            <a:r>
              <a:rPr lang="it-IT" dirty="0" smtClean="0"/>
              <a:t>mitologico  identifica  il concetto di libertà con l’antico dio italico </a:t>
            </a:r>
            <a:r>
              <a:rPr lang="it-IT" i="1" dirty="0" err="1" smtClean="0"/>
              <a:t>Liber</a:t>
            </a:r>
            <a:r>
              <a:rPr lang="it-IT" dirty="0" smtClean="0"/>
              <a:t>, chiamato in seguito Bacco.</a:t>
            </a:r>
            <a:r>
              <a:rPr lang="it-IT" i="1" dirty="0" smtClean="0"/>
              <a:t>         </a:t>
            </a:r>
          </a:p>
          <a:p>
            <a:pPr>
              <a:buNone/>
            </a:pPr>
            <a:r>
              <a:rPr lang="it-IT" i="1" dirty="0" smtClean="0"/>
              <a:t>L’energia  che si </a:t>
            </a:r>
          </a:p>
          <a:p>
            <a:pPr>
              <a:buNone/>
            </a:pPr>
            <a:r>
              <a:rPr lang="it-IT" i="1" dirty="0" smtClean="0"/>
              <a:t>Sprigiona nei</a:t>
            </a:r>
          </a:p>
          <a:p>
            <a:pPr>
              <a:buNone/>
            </a:pPr>
            <a:r>
              <a:rPr lang="it-IT" i="1" dirty="0" smtClean="0"/>
              <a:t>baccanali  </a:t>
            </a:r>
            <a:endParaRPr lang="it-IT" i="1" dirty="0" smtClean="0"/>
          </a:p>
          <a:p>
            <a:pPr>
              <a:buNone/>
            </a:pPr>
            <a:r>
              <a:rPr lang="it-IT" i="1" dirty="0" smtClean="0"/>
              <a:t>è</a:t>
            </a:r>
            <a:r>
              <a:rPr lang="it-IT" i="1" dirty="0" smtClean="0"/>
              <a:t> </a:t>
            </a:r>
            <a:r>
              <a:rPr lang="it-IT" i="1" dirty="0" smtClean="0"/>
              <a:t>uno stadio </a:t>
            </a:r>
          </a:p>
          <a:p>
            <a:pPr>
              <a:buNone/>
            </a:pPr>
            <a:r>
              <a:rPr lang="it-IT" i="1" dirty="0" smtClean="0"/>
              <a:t>dell’archetipo </a:t>
            </a:r>
          </a:p>
          <a:p>
            <a:pPr>
              <a:buNone/>
            </a:pPr>
            <a:r>
              <a:rPr lang="it-IT" i="1" dirty="0" smtClean="0"/>
              <a:t>di libertà con </a:t>
            </a:r>
          </a:p>
          <a:p>
            <a:pPr>
              <a:buNone/>
            </a:pPr>
            <a:r>
              <a:rPr lang="it-IT" i="1" dirty="0" smtClean="0"/>
              <a:t>cui  ci </a:t>
            </a:r>
          </a:p>
          <a:p>
            <a:pPr>
              <a:buNone/>
            </a:pPr>
            <a:r>
              <a:rPr lang="it-IT" i="1" dirty="0" smtClean="0"/>
              <a:t>dobbiamo</a:t>
            </a:r>
          </a:p>
          <a:p>
            <a:pPr>
              <a:buNone/>
            </a:pPr>
            <a:r>
              <a:rPr lang="it-IT" i="1" dirty="0" smtClean="0"/>
              <a:t>confrontare.                    </a:t>
            </a:r>
          </a:p>
          <a:p>
            <a:endParaRPr lang="it-IT" i="1" dirty="0" smtClean="0"/>
          </a:p>
          <a:p>
            <a:endParaRPr lang="it-IT" i="1" dirty="0"/>
          </a:p>
        </p:txBody>
      </p:sp>
      <p:pic>
        <p:nvPicPr>
          <p:cNvPr id="1026" name="Picture 2" descr="C:\Users\Pieromaria\Desktop\0573004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576064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1913</TotalTime>
  <Words>1880</Words>
  <Application>Microsoft Office PowerPoint</Application>
  <PresentationFormat>Presentazione su schermo (4:3)</PresentationFormat>
  <Paragraphs>199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Equinozio</vt:lpstr>
      <vt:lpstr>                                          PierMaria  Bonacina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liberta</dc:title>
  <cp:lastModifiedBy>Pieromaria</cp:lastModifiedBy>
  <cp:revision>235</cp:revision>
  <dcterms:created xsi:type="dcterms:W3CDTF">2010-12-08T14:57:45Z</dcterms:created>
  <dcterms:modified xsi:type="dcterms:W3CDTF">2013-03-01T16:34:48Z</dcterms:modified>
</cp:coreProperties>
</file>